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1D2601-7B09-4429-8FF2-5086C37AC244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BF32A47C-B549-4E14-B4E5-901ACABD5369}">
      <dgm:prSet phldrT="[Текст]"/>
      <dgm:spPr/>
      <dgm:t>
        <a:bodyPr/>
        <a:lstStyle/>
        <a:p>
          <a:endParaRPr lang="ru-RU" dirty="0"/>
        </a:p>
      </dgm:t>
    </dgm:pt>
    <dgm:pt modelId="{4454265F-20A3-4D65-A951-F82AE14C13B0}" type="parTrans" cxnId="{D37DE86F-8A5A-4969-89D2-241E581C95EC}">
      <dgm:prSet/>
      <dgm:spPr/>
      <dgm:t>
        <a:bodyPr/>
        <a:lstStyle/>
        <a:p>
          <a:endParaRPr lang="ru-RU"/>
        </a:p>
      </dgm:t>
    </dgm:pt>
    <dgm:pt modelId="{FC7A4BF9-3D26-4E8E-9E84-28357658A4D5}" type="sibTrans" cxnId="{D37DE86F-8A5A-4969-89D2-241E581C95EC}">
      <dgm:prSet/>
      <dgm:spPr/>
      <dgm:t>
        <a:bodyPr/>
        <a:lstStyle/>
        <a:p>
          <a:endParaRPr lang="ru-RU"/>
        </a:p>
      </dgm:t>
    </dgm:pt>
    <dgm:pt modelId="{23A98A86-E7CF-4345-A5A7-5010F98D9848}">
      <dgm:prSet phldrT="[Текст]"/>
      <dgm:spPr/>
      <dgm:t>
        <a:bodyPr/>
        <a:lstStyle/>
        <a:p>
          <a:endParaRPr lang="ru-RU" dirty="0"/>
        </a:p>
      </dgm:t>
    </dgm:pt>
    <dgm:pt modelId="{4B8FF3E9-58C5-4C1D-B719-1DD2C0C48830}" type="parTrans" cxnId="{EEC36050-0928-46FC-A21E-E581326766C2}">
      <dgm:prSet/>
      <dgm:spPr/>
      <dgm:t>
        <a:bodyPr/>
        <a:lstStyle/>
        <a:p>
          <a:endParaRPr lang="ru-RU"/>
        </a:p>
      </dgm:t>
    </dgm:pt>
    <dgm:pt modelId="{F6F3A5D5-0C63-47BF-93ED-C41825BE5439}" type="sibTrans" cxnId="{EEC36050-0928-46FC-A21E-E581326766C2}">
      <dgm:prSet/>
      <dgm:spPr/>
      <dgm:t>
        <a:bodyPr/>
        <a:lstStyle/>
        <a:p>
          <a:endParaRPr lang="ru-RU"/>
        </a:p>
      </dgm:t>
    </dgm:pt>
    <dgm:pt modelId="{29F42F5C-F63F-44D9-B5AD-8416795A8AA6}">
      <dgm:prSet phldrT="[Текст]"/>
      <dgm:spPr/>
      <dgm:t>
        <a:bodyPr/>
        <a:lstStyle/>
        <a:p>
          <a:endParaRPr lang="ru-RU" dirty="0"/>
        </a:p>
      </dgm:t>
    </dgm:pt>
    <dgm:pt modelId="{4A48F49F-CE9C-43E2-B29E-01C09E4DBFAF}" type="parTrans" cxnId="{690EBB45-DC2B-4F59-BFDB-2DF1CCB0A1C1}">
      <dgm:prSet/>
      <dgm:spPr/>
      <dgm:t>
        <a:bodyPr/>
        <a:lstStyle/>
        <a:p>
          <a:endParaRPr lang="ru-RU"/>
        </a:p>
      </dgm:t>
    </dgm:pt>
    <dgm:pt modelId="{902B69A2-83CA-41D6-95ED-1E7228774EEB}" type="sibTrans" cxnId="{690EBB45-DC2B-4F59-BFDB-2DF1CCB0A1C1}">
      <dgm:prSet/>
      <dgm:spPr/>
      <dgm:t>
        <a:bodyPr/>
        <a:lstStyle/>
        <a:p>
          <a:endParaRPr lang="ru-RU"/>
        </a:p>
      </dgm:t>
    </dgm:pt>
    <dgm:pt modelId="{FE91DD5E-0562-4E31-8358-5914A04ABDB3}" type="pres">
      <dgm:prSet presAssocID="{051D2601-7B09-4429-8FF2-5086C37AC244}" presName="linearFlow" presStyleCnt="0">
        <dgm:presLayoutVars>
          <dgm:dir/>
          <dgm:resizeHandles val="exact"/>
        </dgm:presLayoutVars>
      </dgm:prSet>
      <dgm:spPr/>
    </dgm:pt>
    <dgm:pt modelId="{F004695A-A851-49DB-AE5E-935A6BAFE7C8}" type="pres">
      <dgm:prSet presAssocID="{BF32A47C-B549-4E14-B4E5-901ACABD5369}" presName="node" presStyleLbl="node1" presStyleIdx="0" presStyleCnt="3" custScaleX="86902" custScaleY="81732" custLinFactNeighborX="-42454" custLinFactNeighborY="-33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A6C103-2F64-468B-82F3-650F42AAD26A}" type="pres">
      <dgm:prSet presAssocID="{FC7A4BF9-3D26-4E8E-9E84-28357658A4D5}" presName="spacerL" presStyleCnt="0"/>
      <dgm:spPr/>
    </dgm:pt>
    <dgm:pt modelId="{B9EF7543-B271-44A9-A1B7-561CF0B6E24B}" type="pres">
      <dgm:prSet presAssocID="{FC7A4BF9-3D26-4E8E-9E84-28357658A4D5}" presName="sibTrans" presStyleLbl="sibTrans2D1" presStyleIdx="0" presStyleCnt="2"/>
      <dgm:spPr/>
      <dgm:t>
        <a:bodyPr/>
        <a:lstStyle/>
        <a:p>
          <a:endParaRPr lang="ru-RU"/>
        </a:p>
      </dgm:t>
    </dgm:pt>
    <dgm:pt modelId="{F7446B48-2449-485C-98CB-33D0B026D98B}" type="pres">
      <dgm:prSet presAssocID="{FC7A4BF9-3D26-4E8E-9E84-28357658A4D5}" presName="spacerR" presStyleCnt="0"/>
      <dgm:spPr/>
    </dgm:pt>
    <dgm:pt modelId="{A82EA0AC-620F-44FE-B233-A8CA437904C4}" type="pres">
      <dgm:prSet presAssocID="{23A98A86-E7CF-4345-A5A7-5010F98D9848}" presName="node" presStyleLbl="node1" presStyleIdx="1" presStyleCnt="3" custScaleX="94553" custScaleY="87736" custLinFactNeighborX="-314" custLinFactNeighborY="18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2D8F7C-FBBB-48F7-8B8E-92616ECD2E6A}" type="pres">
      <dgm:prSet presAssocID="{F6F3A5D5-0C63-47BF-93ED-C41825BE5439}" presName="spacerL" presStyleCnt="0"/>
      <dgm:spPr/>
    </dgm:pt>
    <dgm:pt modelId="{3D431805-DDEF-4681-8FFC-512D01B7681A}" type="pres">
      <dgm:prSet presAssocID="{F6F3A5D5-0C63-47BF-93ED-C41825BE5439}" presName="sibTrans" presStyleLbl="sibTrans2D1" presStyleIdx="1" presStyleCnt="2"/>
      <dgm:spPr/>
      <dgm:t>
        <a:bodyPr/>
        <a:lstStyle/>
        <a:p>
          <a:endParaRPr lang="ru-RU"/>
        </a:p>
      </dgm:t>
    </dgm:pt>
    <dgm:pt modelId="{109E3C1E-8317-4A8F-9D7D-3461896BCA21}" type="pres">
      <dgm:prSet presAssocID="{F6F3A5D5-0C63-47BF-93ED-C41825BE5439}" presName="spacerR" presStyleCnt="0"/>
      <dgm:spPr/>
    </dgm:pt>
    <dgm:pt modelId="{A3288798-C473-4A68-A705-572A2DBAE264}" type="pres">
      <dgm:prSet presAssocID="{29F42F5C-F63F-44D9-B5AD-8416795A8AA6}" presName="node" presStyleLbl="node1" presStyleIdx="2" presStyleCnt="3" custScaleX="81101" custScaleY="842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7C9552-FB23-4D85-B35B-1EE4BFCB9AEB}" type="presOf" srcId="{FC7A4BF9-3D26-4E8E-9E84-28357658A4D5}" destId="{B9EF7543-B271-44A9-A1B7-561CF0B6E24B}" srcOrd="0" destOrd="0" presId="urn:microsoft.com/office/officeart/2005/8/layout/equation1"/>
    <dgm:cxn modelId="{690EBB45-DC2B-4F59-BFDB-2DF1CCB0A1C1}" srcId="{051D2601-7B09-4429-8FF2-5086C37AC244}" destId="{29F42F5C-F63F-44D9-B5AD-8416795A8AA6}" srcOrd="2" destOrd="0" parTransId="{4A48F49F-CE9C-43E2-B29E-01C09E4DBFAF}" sibTransId="{902B69A2-83CA-41D6-95ED-1E7228774EEB}"/>
    <dgm:cxn modelId="{EB754E7B-4EFB-48E3-9BD3-0611D6E71FC7}" type="presOf" srcId="{29F42F5C-F63F-44D9-B5AD-8416795A8AA6}" destId="{A3288798-C473-4A68-A705-572A2DBAE264}" srcOrd="0" destOrd="0" presId="urn:microsoft.com/office/officeart/2005/8/layout/equation1"/>
    <dgm:cxn modelId="{F582010F-FDEB-47D3-A36D-9D4A9CB79B8D}" type="presOf" srcId="{051D2601-7B09-4429-8FF2-5086C37AC244}" destId="{FE91DD5E-0562-4E31-8358-5914A04ABDB3}" srcOrd="0" destOrd="0" presId="urn:microsoft.com/office/officeart/2005/8/layout/equation1"/>
    <dgm:cxn modelId="{BE35A6CD-45DE-4470-9AB0-96F7E77F4F0A}" type="presOf" srcId="{BF32A47C-B549-4E14-B4E5-901ACABD5369}" destId="{F004695A-A851-49DB-AE5E-935A6BAFE7C8}" srcOrd="0" destOrd="0" presId="urn:microsoft.com/office/officeart/2005/8/layout/equation1"/>
    <dgm:cxn modelId="{FBF36BF6-1C15-4382-86DE-4921DCAA1B2C}" type="presOf" srcId="{23A98A86-E7CF-4345-A5A7-5010F98D9848}" destId="{A82EA0AC-620F-44FE-B233-A8CA437904C4}" srcOrd="0" destOrd="0" presId="urn:microsoft.com/office/officeart/2005/8/layout/equation1"/>
    <dgm:cxn modelId="{B53421D6-ACC9-4327-A7AA-32C51B92A019}" type="presOf" srcId="{F6F3A5D5-0C63-47BF-93ED-C41825BE5439}" destId="{3D431805-DDEF-4681-8FFC-512D01B7681A}" srcOrd="0" destOrd="0" presId="urn:microsoft.com/office/officeart/2005/8/layout/equation1"/>
    <dgm:cxn modelId="{EEC36050-0928-46FC-A21E-E581326766C2}" srcId="{051D2601-7B09-4429-8FF2-5086C37AC244}" destId="{23A98A86-E7CF-4345-A5A7-5010F98D9848}" srcOrd="1" destOrd="0" parTransId="{4B8FF3E9-58C5-4C1D-B719-1DD2C0C48830}" sibTransId="{F6F3A5D5-0C63-47BF-93ED-C41825BE5439}"/>
    <dgm:cxn modelId="{D37DE86F-8A5A-4969-89D2-241E581C95EC}" srcId="{051D2601-7B09-4429-8FF2-5086C37AC244}" destId="{BF32A47C-B549-4E14-B4E5-901ACABD5369}" srcOrd="0" destOrd="0" parTransId="{4454265F-20A3-4D65-A951-F82AE14C13B0}" sibTransId="{FC7A4BF9-3D26-4E8E-9E84-28357658A4D5}"/>
    <dgm:cxn modelId="{E2DE7AD1-15A6-4C02-B66B-842AE25D0B02}" type="presParOf" srcId="{FE91DD5E-0562-4E31-8358-5914A04ABDB3}" destId="{F004695A-A851-49DB-AE5E-935A6BAFE7C8}" srcOrd="0" destOrd="0" presId="urn:microsoft.com/office/officeart/2005/8/layout/equation1"/>
    <dgm:cxn modelId="{CDC4333A-9B34-402B-9F75-1F92ACDEDEC7}" type="presParOf" srcId="{FE91DD5E-0562-4E31-8358-5914A04ABDB3}" destId="{12A6C103-2F64-468B-82F3-650F42AAD26A}" srcOrd="1" destOrd="0" presId="urn:microsoft.com/office/officeart/2005/8/layout/equation1"/>
    <dgm:cxn modelId="{F36B5831-EFAE-4AC6-904C-B3BF9634CDC0}" type="presParOf" srcId="{FE91DD5E-0562-4E31-8358-5914A04ABDB3}" destId="{B9EF7543-B271-44A9-A1B7-561CF0B6E24B}" srcOrd="2" destOrd="0" presId="urn:microsoft.com/office/officeart/2005/8/layout/equation1"/>
    <dgm:cxn modelId="{F14D3702-6CCA-45BD-8F2E-5157AB352CD6}" type="presParOf" srcId="{FE91DD5E-0562-4E31-8358-5914A04ABDB3}" destId="{F7446B48-2449-485C-98CB-33D0B026D98B}" srcOrd="3" destOrd="0" presId="urn:microsoft.com/office/officeart/2005/8/layout/equation1"/>
    <dgm:cxn modelId="{B7F07051-64AD-4C58-819C-738C319A9AEC}" type="presParOf" srcId="{FE91DD5E-0562-4E31-8358-5914A04ABDB3}" destId="{A82EA0AC-620F-44FE-B233-A8CA437904C4}" srcOrd="4" destOrd="0" presId="urn:microsoft.com/office/officeart/2005/8/layout/equation1"/>
    <dgm:cxn modelId="{5C8982EE-B4BC-4FEF-B108-E27CEBFC62F5}" type="presParOf" srcId="{FE91DD5E-0562-4E31-8358-5914A04ABDB3}" destId="{922D8F7C-FBBB-48F7-8B8E-92616ECD2E6A}" srcOrd="5" destOrd="0" presId="urn:microsoft.com/office/officeart/2005/8/layout/equation1"/>
    <dgm:cxn modelId="{029D8F9D-A652-4955-A107-559364C94E54}" type="presParOf" srcId="{FE91DD5E-0562-4E31-8358-5914A04ABDB3}" destId="{3D431805-DDEF-4681-8FFC-512D01B7681A}" srcOrd="6" destOrd="0" presId="urn:microsoft.com/office/officeart/2005/8/layout/equation1"/>
    <dgm:cxn modelId="{65D5E369-CAC1-4820-841A-2351E06DADE5}" type="presParOf" srcId="{FE91DD5E-0562-4E31-8358-5914A04ABDB3}" destId="{109E3C1E-8317-4A8F-9D7D-3461896BCA21}" srcOrd="7" destOrd="0" presId="urn:microsoft.com/office/officeart/2005/8/layout/equation1"/>
    <dgm:cxn modelId="{5A1D5D16-89C3-4A24-B6BB-911E2E801A89}" type="presParOf" srcId="{FE91DD5E-0562-4E31-8358-5914A04ABDB3}" destId="{A3288798-C473-4A68-A705-572A2DBAE264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04695A-A851-49DB-AE5E-935A6BAFE7C8}">
      <dsp:nvSpPr>
        <dsp:cNvPr id="0" name=""/>
        <dsp:cNvSpPr/>
      </dsp:nvSpPr>
      <dsp:spPr>
        <a:xfrm>
          <a:off x="0" y="176750"/>
          <a:ext cx="1706414" cy="16048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0" y="176750"/>
        <a:ext cx="1706414" cy="1604896"/>
      </dsp:txXfrm>
    </dsp:sp>
    <dsp:sp modelId="{B9EF7543-B271-44A9-A1B7-561CF0B6E24B}">
      <dsp:nvSpPr>
        <dsp:cNvPr id="0" name=""/>
        <dsp:cNvSpPr/>
      </dsp:nvSpPr>
      <dsp:spPr>
        <a:xfrm>
          <a:off x="1867911" y="474669"/>
          <a:ext cx="1138892" cy="1138892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1867911" y="474669"/>
        <a:ext cx="1138892" cy="1138892"/>
      </dsp:txXfrm>
    </dsp:sp>
    <dsp:sp modelId="{A82EA0AC-620F-44FE-B233-A8CA437904C4}">
      <dsp:nvSpPr>
        <dsp:cNvPr id="0" name=""/>
        <dsp:cNvSpPr/>
      </dsp:nvSpPr>
      <dsp:spPr>
        <a:xfrm>
          <a:off x="3165748" y="219714"/>
          <a:ext cx="1856650" cy="17227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3165748" y="219714"/>
        <a:ext cx="1856650" cy="1722791"/>
      </dsp:txXfrm>
    </dsp:sp>
    <dsp:sp modelId="{3D431805-DDEF-4681-8FFC-512D01B7681A}">
      <dsp:nvSpPr>
        <dsp:cNvPr id="0" name=""/>
        <dsp:cNvSpPr/>
      </dsp:nvSpPr>
      <dsp:spPr>
        <a:xfrm>
          <a:off x="5182344" y="474669"/>
          <a:ext cx="1138892" cy="1138892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700" kern="1200"/>
        </a:p>
      </dsp:txBody>
      <dsp:txXfrm>
        <a:off x="5182344" y="474669"/>
        <a:ext cx="1138892" cy="1138892"/>
      </dsp:txXfrm>
    </dsp:sp>
    <dsp:sp modelId="{A3288798-C473-4A68-A705-572A2DBAE264}">
      <dsp:nvSpPr>
        <dsp:cNvPr id="0" name=""/>
        <dsp:cNvSpPr/>
      </dsp:nvSpPr>
      <dsp:spPr>
        <a:xfrm>
          <a:off x="6480682" y="216847"/>
          <a:ext cx="1592505" cy="16545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6480682" y="216847"/>
        <a:ext cx="1592505" cy="16545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E15A7-CA63-48E2-BB17-60B6187EC471}" type="datetimeFigureOut">
              <a:rPr lang="ru-RU" smtClean="0"/>
              <a:pPr/>
              <a:t>19.06.2017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48604-5D4B-4E0B-8142-7A5660FC7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48604-5D4B-4E0B-8142-7A5660FC7DD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48604-5D4B-4E0B-8142-7A5660FC7DD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53F8-E043-4E66-B149-325662C7F1C3}" type="datetimeFigureOut">
              <a:rPr lang="ru-RU" smtClean="0"/>
              <a:pPr/>
              <a:t>19.06.2017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FC9FA-26A7-4C0D-A346-B715A2C68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53F8-E043-4E66-B149-325662C7F1C3}" type="datetimeFigureOut">
              <a:rPr lang="ru-RU" smtClean="0"/>
              <a:pPr/>
              <a:t>19.06.2017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FC9FA-26A7-4C0D-A346-B715A2C68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53F8-E043-4E66-B149-325662C7F1C3}" type="datetimeFigureOut">
              <a:rPr lang="ru-RU" smtClean="0"/>
              <a:pPr/>
              <a:t>19.06.2017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FC9FA-26A7-4C0D-A346-B715A2C68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53F8-E043-4E66-B149-325662C7F1C3}" type="datetimeFigureOut">
              <a:rPr lang="ru-RU" smtClean="0"/>
              <a:pPr/>
              <a:t>19.06.2017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FC9FA-26A7-4C0D-A346-B715A2C68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53F8-E043-4E66-B149-325662C7F1C3}" type="datetimeFigureOut">
              <a:rPr lang="ru-RU" smtClean="0"/>
              <a:pPr/>
              <a:t>19.06.2017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FC9FA-26A7-4C0D-A346-B715A2C68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53F8-E043-4E66-B149-325662C7F1C3}" type="datetimeFigureOut">
              <a:rPr lang="ru-RU" smtClean="0"/>
              <a:pPr/>
              <a:t>19.06.2017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FC9FA-26A7-4C0D-A346-B715A2C68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53F8-E043-4E66-B149-325662C7F1C3}" type="datetimeFigureOut">
              <a:rPr lang="ru-RU" smtClean="0"/>
              <a:pPr/>
              <a:t>19.06.2017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FC9FA-26A7-4C0D-A346-B715A2C68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53F8-E043-4E66-B149-325662C7F1C3}" type="datetimeFigureOut">
              <a:rPr lang="ru-RU" smtClean="0"/>
              <a:pPr/>
              <a:t>19.06.2017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FC9FA-26A7-4C0D-A346-B715A2C68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53F8-E043-4E66-B149-325662C7F1C3}" type="datetimeFigureOut">
              <a:rPr lang="ru-RU" smtClean="0"/>
              <a:pPr/>
              <a:t>19.06.2017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FC9FA-26A7-4C0D-A346-B715A2C68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53F8-E043-4E66-B149-325662C7F1C3}" type="datetimeFigureOut">
              <a:rPr lang="ru-RU" smtClean="0"/>
              <a:pPr/>
              <a:t>19.06.2017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FC9FA-26A7-4C0D-A346-B715A2C68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53F8-E043-4E66-B149-325662C7F1C3}" type="datetimeFigureOut">
              <a:rPr lang="ru-RU" smtClean="0"/>
              <a:pPr/>
              <a:t>19.06.2017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FC9FA-26A7-4C0D-A346-B715A2C68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453F8-E043-4E66-B149-325662C7F1C3}" type="datetimeFigureOut">
              <a:rPr lang="ru-RU" smtClean="0"/>
              <a:pPr/>
              <a:t>19.06.2017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FC9FA-26A7-4C0D-A346-B715A2C68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3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568952" cy="633670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Брошюра «Отчет Администрации Анчулского сельсовета по исполнению бюджета за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год» 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1988840"/>
            <a:ext cx="3261048" cy="1944216"/>
          </a:xfr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/>
              <a:t>Муниципальные программы</a:t>
            </a:r>
            <a:endParaRPr lang="ru-RU" sz="3200" dirty="0"/>
          </a:p>
        </p:txBody>
      </p:sp>
      <p:cxnSp>
        <p:nvCxnSpPr>
          <p:cNvPr id="4" name="Соединительная линия уступом 3"/>
          <p:cNvCxnSpPr/>
          <p:nvPr/>
        </p:nvCxnSpPr>
        <p:spPr>
          <a:xfrm rot="5400000" flipH="1" flipV="1">
            <a:off x="5544108" y="1448780"/>
            <a:ext cx="648072" cy="432048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Соединительная линия уступом 9"/>
          <p:cNvCxnSpPr>
            <a:endCxn id="16" idx="3"/>
          </p:cNvCxnSpPr>
          <p:nvPr/>
        </p:nvCxnSpPr>
        <p:spPr>
          <a:xfrm rot="10800000" flipV="1">
            <a:off x="2915816" y="3933056"/>
            <a:ext cx="432048" cy="306616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/>
          <p:cNvCxnSpPr/>
          <p:nvPr/>
        </p:nvCxnSpPr>
        <p:spPr>
          <a:xfrm rot="16200000" flipH="1">
            <a:off x="5508104" y="4149080"/>
            <a:ext cx="1368152" cy="936104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2" idx="2"/>
          </p:cNvCxnSpPr>
          <p:nvPr/>
        </p:nvCxnSpPr>
        <p:spPr>
          <a:xfrm>
            <a:off x="4762364" y="3933056"/>
            <a:ext cx="25660" cy="115212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1520" y="3501008"/>
            <a:ext cx="2664296" cy="1477328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Развитие системы гражданской обороны и защиты населения от ЧС в Анчулском сельсовете на 2014-2016 годы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95936" y="5085184"/>
            <a:ext cx="1728193" cy="1200329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Энергоэффективность и энергосбережение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44208" y="5229200"/>
            <a:ext cx="2443874" cy="369332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Культура на 2014-2016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88024" y="980728"/>
            <a:ext cx="3888432" cy="369332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Благоустройство  на 2014-2016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620688"/>
            <a:ext cx="2627784" cy="1200329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Социальная поддержка граждан Анчулского сельсовета  на 2014-2016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5" name="Прямая со стрелкой 24"/>
          <p:cNvCxnSpPr>
            <a:stCxn id="2" idx="1"/>
            <a:endCxn id="23" idx="3"/>
          </p:cNvCxnSpPr>
          <p:nvPr/>
        </p:nvCxnSpPr>
        <p:spPr>
          <a:xfrm flipH="1" flipV="1">
            <a:off x="2627784" y="1220853"/>
            <a:ext cx="504056" cy="174009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839744" y="1844824"/>
            <a:ext cx="2304256" cy="2308324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Повышение эффективности управления муниципальными финансами на 2015-2020 годы в Анчулском сельсовете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9" name="Прямая со стрелкой 28"/>
          <p:cNvCxnSpPr>
            <a:stCxn id="2" idx="3"/>
            <a:endCxn id="27" idx="1"/>
          </p:cNvCxnSpPr>
          <p:nvPr/>
        </p:nvCxnSpPr>
        <p:spPr>
          <a:xfrm>
            <a:off x="6392888" y="2960948"/>
            <a:ext cx="446856" cy="38038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5679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Направления повышения эффективности бюджетного процесса Администрации Анчулского сельсовета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268760"/>
            <a:ext cx="2304256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Совершенствование системы оценки качества управления муниципальными финансами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1268760"/>
            <a:ext cx="1850504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Повышение эффективности использования межбюджетных трансфертов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60032" y="1268760"/>
            <a:ext cx="1944216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Повышение эффективности бюджетных расходов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948264" y="1268760"/>
            <a:ext cx="192251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Повышение открытости (прозрачности) муниципальных финансов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3068960"/>
            <a:ext cx="2736304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Проведение публичных слушаний по отчету об исполнении бюджета и проекту бюджета на очередной период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347864" y="3068960"/>
            <a:ext cx="2736304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Модернизация бюджетного процесса в условиях внедрения программно-целевых методов управления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300192" y="3068960"/>
            <a:ext cx="2592288" cy="1778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Обеспечение долгосрочной устойчивости и сбалансированности бюджета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5085184"/>
            <a:ext cx="2664296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Повышение эффективности оказания муниципальных услуг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347864" y="5085184"/>
            <a:ext cx="2736304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системы внутреннего и внешнего финансового контроля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228184" y="5085184"/>
            <a:ext cx="2664296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муниципальных программ как основных инструментов повышения эффективности расходов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план доходов и расходов на определенный период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268760"/>
            <a:ext cx="4040188" cy="432048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 fontScale="25000" lnSpcReduction="20000"/>
          </a:bodyPr>
          <a:lstStyle/>
          <a:p>
            <a:pPr algn="ctr"/>
            <a:endParaRPr lang="ru-RU" sz="3200" dirty="0" smtClean="0"/>
          </a:p>
          <a:p>
            <a:pPr algn="ctr"/>
            <a:r>
              <a:rPr lang="ru-RU" sz="9200" dirty="0" smtClean="0">
                <a:latin typeface="Times New Roman" pitchFamily="18" charset="0"/>
                <a:cs typeface="Times New Roman" pitchFamily="18" charset="0"/>
              </a:rPr>
              <a:t>ДОХОДЫ</a:t>
            </a:r>
          </a:p>
          <a:p>
            <a:pPr algn="ctr"/>
            <a:endParaRPr lang="ru-RU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1772816"/>
            <a:ext cx="4572000" cy="508518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Поступающие в бюджет на безвозмездной и безвозвратной основе денежные средства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ВИДЫ ДОХОДОВ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Налоговые доходы</a:t>
            </a:r>
          </a:p>
          <a:p>
            <a:pPr marL="0" indent="0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Неналоговые доходы</a:t>
            </a:r>
          </a:p>
          <a:p>
            <a:pPr marL="0" indent="0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3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ИСТОЧНИКИ ДОХОДОВ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 источников доходов бюджета определяется бюджетным кодексом РФ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3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ЦЕЛЬ СОСТАВЛЕНИЯ БЮДЖЕТА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Учет объема располагаемых и расходуемых денежных средств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800" dirty="0" smtClean="0"/>
          </a:p>
          <a:p>
            <a:pPr marL="0" indent="0" algn="ctr">
              <a:spcBef>
                <a:spcPts val="0"/>
              </a:spcBef>
              <a:buNone/>
            </a:pPr>
            <a:endParaRPr lang="ru-RU" sz="2800" dirty="0" smtClean="0"/>
          </a:p>
          <a:p>
            <a:pPr marL="0" indent="0" algn="ctr">
              <a:spcBef>
                <a:spcPts val="0"/>
              </a:spcBef>
              <a:buNone/>
            </a:pP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432048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4008" y="1772816"/>
            <a:ext cx="4499992" cy="508518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Выплачиваемые из бюджета денежные средства</a:t>
            </a:r>
          </a:p>
          <a:p>
            <a:pPr marL="0" indent="0" algn="ctr">
              <a:buNone/>
            </a:pP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ВИДЫ РАСХОДОВ</a:t>
            </a:r>
          </a:p>
          <a:p>
            <a:pPr marL="0" indent="0" algn="ctr">
              <a:buNone/>
            </a:pPr>
            <a:endParaRPr lang="ru-RU" sz="23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функциям</a:t>
            </a:r>
          </a:p>
          <a:p>
            <a:pPr marL="0" inden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муниципальным программам</a:t>
            </a:r>
          </a:p>
          <a:p>
            <a:pPr marL="0" inden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экономическому содержанию</a:t>
            </a:r>
          </a:p>
          <a:p>
            <a:pPr marL="0" inden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типам расходных обязательств</a:t>
            </a:r>
          </a:p>
          <a:p>
            <a:pPr marL="0" indent="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РАЗГРАНИЧЕНИЕ РАСХОДОВ</a:t>
            </a:r>
          </a:p>
          <a:p>
            <a:pPr marL="0"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Разграничение расходов бюджета Администрации Анчулского сельсовета установлено:</a:t>
            </a:r>
          </a:p>
          <a:p>
            <a:pPr marL="0"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ФЗ от 6 октября 2003 года №131 ФЗ «Об общих принципах местного самоуправления РФ</a:t>
            </a:r>
          </a:p>
          <a:p>
            <a:pPr marL="0" indent="0" algn="ctr"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ДОХОДЫ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Безвозмездные и безвозвратные поступления денежных средств в бюджет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68761"/>
          <a:ext cx="9143999" cy="590009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249521"/>
                <a:gridCol w="3173950"/>
                <a:gridCol w="2720528"/>
              </a:tblGrid>
              <a:tr h="98854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280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280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3065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Поступления от уплаты  организациями, гражданами</a:t>
                      </a:r>
                      <a:r>
                        <a:rPr lang="ru-RU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налогов установленных НК РФ</a:t>
                      </a:r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Поступления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от уплаты организациями, гражданами других платежей и сборов установленных законодательством РФ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Примеры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450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Примеры</a:t>
                      </a:r>
                      <a:endParaRPr lang="ru-RU" sz="280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Примеры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58841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доходы физических лиц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Госпошлина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Единый селькохозяйственный налог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 реализации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имущества, находящегося в муниципальной собственности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Поступления от других бюджетов (межбюджетные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трансферты)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Поступления от организаций, граждан(кроме налоговых и неналоговых доходов)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67544" y="260648"/>
          <a:ext cx="8075240" cy="2088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1560" y="2276872"/>
            <a:ext cx="16561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Доходы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131840" y="2204865"/>
            <a:ext cx="280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Источники финансирования дефицита бюджета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588224" y="2276872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Расходы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59632" y="1412776"/>
            <a:ext cx="144016" cy="43204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475656" y="1196752"/>
            <a:ext cx="144016" cy="6480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043608" y="1340768"/>
            <a:ext cx="144016" cy="50405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 стрелкой 24"/>
          <p:cNvCxnSpPr/>
          <p:nvPr/>
        </p:nvCxnSpPr>
        <p:spPr>
          <a:xfrm flipV="1">
            <a:off x="899592" y="980728"/>
            <a:ext cx="648072" cy="36004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7596336" y="1340768"/>
            <a:ext cx="144016" cy="576064"/>
          </a:xfrm>
          <a:prstGeom prst="rect">
            <a:avLst/>
          </a:prstGeom>
          <a:solidFill>
            <a:schemeClr val="accent2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380312" y="1124744"/>
            <a:ext cx="144016" cy="792088"/>
          </a:xfrm>
          <a:prstGeom prst="rect">
            <a:avLst/>
          </a:prstGeom>
          <a:solidFill>
            <a:schemeClr val="accent2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 flipH="1">
            <a:off x="7812360" y="1268760"/>
            <a:ext cx="144016" cy="648072"/>
          </a:xfrm>
          <a:prstGeom prst="rect">
            <a:avLst/>
          </a:prstGeom>
          <a:solidFill>
            <a:schemeClr val="accent2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7452320" y="836712"/>
            <a:ext cx="720080" cy="432048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971600" y="5949280"/>
            <a:ext cx="149529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Доходы</a:t>
            </a:r>
          </a:p>
          <a:p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4067944" y="5949280"/>
            <a:ext cx="1678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Расходы</a:t>
            </a:r>
            <a:endParaRPr lang="ru-RU" sz="2800" dirty="0"/>
          </a:p>
        </p:txBody>
      </p:sp>
      <p:sp>
        <p:nvSpPr>
          <p:cNvPr id="39" name="Овал 38"/>
          <p:cNvSpPr/>
          <p:nvPr/>
        </p:nvSpPr>
        <p:spPr>
          <a:xfrm>
            <a:off x="611560" y="4293096"/>
            <a:ext cx="1656184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3779912" y="4293096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6804248" y="2780928"/>
            <a:ext cx="1872208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6876256" y="4869160"/>
            <a:ext cx="1872208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7092280" y="6334780"/>
            <a:ext cx="15363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Дефицит</a:t>
            </a:r>
            <a:endParaRPr lang="ru-RU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6948264" y="4365104"/>
            <a:ext cx="1731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Профицит</a:t>
            </a:r>
            <a:endParaRPr lang="ru-RU" sz="2800" dirty="0"/>
          </a:p>
        </p:txBody>
      </p:sp>
      <p:sp>
        <p:nvSpPr>
          <p:cNvPr id="45" name="Минус 44"/>
          <p:cNvSpPr/>
          <p:nvPr/>
        </p:nvSpPr>
        <p:spPr>
          <a:xfrm>
            <a:off x="2267744" y="4725144"/>
            <a:ext cx="1224136" cy="936104"/>
          </a:xfrm>
          <a:prstGeom prst="mathMinu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 45"/>
          <p:cNvSpPr/>
          <p:nvPr/>
        </p:nvSpPr>
        <p:spPr>
          <a:xfrm>
            <a:off x="5796136" y="4725144"/>
            <a:ext cx="1008112" cy="720080"/>
          </a:xfrm>
          <a:prstGeom prst="mathEqual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043608" y="5085184"/>
            <a:ext cx="144016" cy="50405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1475656" y="4941168"/>
            <a:ext cx="144016" cy="6480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259632" y="5157192"/>
            <a:ext cx="144016" cy="43204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0" name="Прямая со стрелкой 49"/>
          <p:cNvCxnSpPr/>
          <p:nvPr/>
        </p:nvCxnSpPr>
        <p:spPr>
          <a:xfrm flipV="1">
            <a:off x="899592" y="4653136"/>
            <a:ext cx="648072" cy="36004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>
            <a:off x="4427984" y="4797152"/>
            <a:ext cx="144016" cy="792088"/>
          </a:xfrm>
          <a:prstGeom prst="rect">
            <a:avLst/>
          </a:prstGeom>
          <a:solidFill>
            <a:schemeClr val="accent2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4644008" y="5013176"/>
            <a:ext cx="144016" cy="576064"/>
          </a:xfrm>
          <a:prstGeom prst="rect">
            <a:avLst/>
          </a:prstGeom>
          <a:solidFill>
            <a:schemeClr val="accent2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 flipH="1">
            <a:off x="4860032" y="4941168"/>
            <a:ext cx="144016" cy="648072"/>
          </a:xfrm>
          <a:prstGeom prst="rect">
            <a:avLst/>
          </a:prstGeom>
          <a:solidFill>
            <a:schemeClr val="accent2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4" name="Прямая со стрелкой 53"/>
          <p:cNvCxnSpPr/>
          <p:nvPr/>
        </p:nvCxnSpPr>
        <p:spPr>
          <a:xfrm>
            <a:off x="4427984" y="4509120"/>
            <a:ext cx="720080" cy="432048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s://im0-tub-ru.yandex.net/i?id=4d07f7903443d982e0d62cf2d1ea37af&amp;n=33&amp;h=190&amp;w=28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92280" y="5229200"/>
            <a:ext cx="1404155" cy="936104"/>
          </a:xfrm>
          <a:prstGeom prst="rect">
            <a:avLst/>
          </a:prstGeom>
          <a:noFill/>
        </p:spPr>
      </p:pic>
      <p:pic>
        <p:nvPicPr>
          <p:cNvPr id="1028" name="Picture 4" descr="https://im0-tub-ru.yandex.net/i?id=f4469f9b0238ceb30defd782223cac71&amp;n=33&amp;h=190&amp;w=27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92280" y="3068960"/>
            <a:ext cx="1296144" cy="1008112"/>
          </a:xfrm>
          <a:prstGeom prst="rect">
            <a:avLst/>
          </a:prstGeom>
          <a:noFill/>
        </p:spPr>
      </p:pic>
      <p:pic>
        <p:nvPicPr>
          <p:cNvPr id="1032" name="Picture 8" descr="Картинки по запросу источник финансирования дефицита бюджета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23928" y="764704"/>
            <a:ext cx="1301491" cy="11116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Бюджетный процесс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Рассмотрение и утверждение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Составление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Исполнение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Контроль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Отчетность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"/>
            <a:ext cx="8424936" cy="836711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Исполнение бюджета Анчулского сельсовета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20688"/>
            <a:ext cx="9144000" cy="6237312"/>
          </a:xfrm>
        </p:spPr>
        <p:txBody>
          <a:bodyPr>
            <a:normAutofit/>
          </a:bodyPr>
          <a:lstStyle/>
          <a:p>
            <a:pPr algn="l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</a:rPr>
              <a:t>Налоговые и неналоговые доходы</a:t>
            </a:r>
          </a:p>
          <a:p>
            <a:pPr algn="l"/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ru-RU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547664" y="1772816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937,0</a:t>
            </a:r>
            <a:endParaRPr lang="ru-RU" sz="1400" dirty="0" smtClean="0"/>
          </a:p>
          <a:p>
            <a:pPr algn="ctr"/>
            <a:r>
              <a:rPr lang="ru-RU" sz="1100" dirty="0" smtClean="0"/>
              <a:t>тыс.</a:t>
            </a:r>
            <a:endParaRPr lang="ru-RU" sz="1100" dirty="0" smtClean="0"/>
          </a:p>
          <a:p>
            <a:pPr algn="ctr"/>
            <a:r>
              <a:rPr lang="ru-RU" sz="1100" dirty="0" smtClean="0"/>
              <a:t>руб.</a:t>
            </a:r>
            <a:endParaRPr lang="ru-RU" sz="1100" dirty="0"/>
          </a:p>
        </p:txBody>
      </p:sp>
      <p:sp>
        <p:nvSpPr>
          <p:cNvPr id="5" name="Овал 4"/>
          <p:cNvSpPr/>
          <p:nvPr/>
        </p:nvSpPr>
        <p:spPr>
          <a:xfrm>
            <a:off x="2411760" y="2564904"/>
            <a:ext cx="1440160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211960" y="2636912"/>
            <a:ext cx="1368152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115616" y="4293096"/>
            <a:ext cx="108012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5839,9 </a:t>
            </a:r>
            <a:r>
              <a:rPr lang="ru-RU" sz="1400" dirty="0" smtClean="0"/>
              <a:t>тыс.руб.</a:t>
            </a:r>
            <a:endParaRPr lang="ru-RU" sz="1400" dirty="0"/>
          </a:p>
        </p:txBody>
      </p:sp>
      <p:sp>
        <p:nvSpPr>
          <p:cNvPr id="8" name="Овал 7"/>
          <p:cNvSpPr/>
          <p:nvPr/>
        </p:nvSpPr>
        <p:spPr>
          <a:xfrm>
            <a:off x="3275856" y="1772816"/>
            <a:ext cx="86409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2932,8</a:t>
            </a:r>
            <a:endParaRPr lang="ru-RU" sz="1200" dirty="0"/>
          </a:p>
        </p:txBody>
      </p:sp>
      <p:sp>
        <p:nvSpPr>
          <p:cNvPr id="9" name="Овал 8"/>
          <p:cNvSpPr/>
          <p:nvPr/>
        </p:nvSpPr>
        <p:spPr>
          <a:xfrm>
            <a:off x="6444208" y="1484784"/>
            <a:ext cx="100811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729,1</a:t>
            </a:r>
            <a:endParaRPr lang="ru-RU" sz="1200" dirty="0"/>
          </a:p>
        </p:txBody>
      </p:sp>
      <p:sp>
        <p:nvSpPr>
          <p:cNvPr id="10" name="Овал 9"/>
          <p:cNvSpPr/>
          <p:nvPr/>
        </p:nvSpPr>
        <p:spPr>
          <a:xfrm>
            <a:off x="6516216" y="2996952"/>
            <a:ext cx="86409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2185,5</a:t>
            </a:r>
            <a:endParaRPr lang="ru-RU" sz="1100" dirty="0"/>
          </a:p>
        </p:txBody>
      </p:sp>
      <p:sp>
        <p:nvSpPr>
          <p:cNvPr id="11" name="Овал 10"/>
          <p:cNvSpPr/>
          <p:nvPr/>
        </p:nvSpPr>
        <p:spPr>
          <a:xfrm>
            <a:off x="6948264" y="5157192"/>
            <a:ext cx="1152128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907 </a:t>
            </a:r>
            <a:r>
              <a:rPr lang="ru-RU" sz="1400" dirty="0" smtClean="0"/>
              <a:t>тыс.руб.</a:t>
            </a:r>
            <a:endParaRPr lang="ru-RU" sz="1400" dirty="0"/>
          </a:p>
        </p:txBody>
      </p:sp>
      <p:sp>
        <p:nvSpPr>
          <p:cNvPr id="12" name="Овал 11"/>
          <p:cNvSpPr/>
          <p:nvPr/>
        </p:nvSpPr>
        <p:spPr>
          <a:xfrm>
            <a:off x="4860032" y="5373216"/>
            <a:ext cx="86409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0</a:t>
            </a:r>
            <a:endParaRPr lang="ru-RU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2555776" y="2780928"/>
            <a:ext cx="116935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Доходы</a:t>
            </a:r>
          </a:p>
          <a:p>
            <a:r>
              <a:rPr lang="ru-RU" sz="1200" dirty="0" smtClean="0"/>
              <a:t>6776,9тыс.руб</a:t>
            </a:r>
            <a:r>
              <a:rPr lang="ru-RU" dirty="0" smtClean="0"/>
              <a:t>.</a:t>
            </a:r>
          </a:p>
          <a:p>
            <a:pPr algn="ctr"/>
            <a:r>
              <a:rPr lang="ru-RU" sz="1100" dirty="0" smtClean="0"/>
              <a:t>Дефицит </a:t>
            </a:r>
          </a:p>
          <a:p>
            <a:pPr algn="ctr"/>
            <a:r>
              <a:rPr lang="ru-RU" sz="1100" dirty="0" smtClean="0"/>
              <a:t>99,4</a:t>
            </a:r>
            <a:endParaRPr lang="ru-RU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4067944" y="3068960"/>
            <a:ext cx="15086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Расходы</a:t>
            </a:r>
          </a:p>
          <a:p>
            <a:pPr algn="ctr"/>
            <a:r>
              <a:rPr lang="ru-RU" sz="1200" dirty="0" smtClean="0"/>
              <a:t>6754,4тыс</a:t>
            </a:r>
            <a:r>
              <a:rPr lang="ru-RU" sz="1200" dirty="0" smtClean="0"/>
              <a:t>. руб.</a:t>
            </a:r>
            <a:endParaRPr lang="ru-RU" sz="1200" dirty="0"/>
          </a:p>
        </p:txBody>
      </p:sp>
      <p:cxnSp>
        <p:nvCxnSpPr>
          <p:cNvPr id="16" name="Прямая соединительная линия 15"/>
          <p:cNvCxnSpPr>
            <a:stCxn id="4" idx="5"/>
            <a:endCxn id="5" idx="1"/>
          </p:cNvCxnSpPr>
          <p:nvPr/>
        </p:nvCxnSpPr>
        <p:spPr>
          <a:xfrm>
            <a:off x="2346679" y="2571831"/>
            <a:ext cx="275988" cy="214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4" idx="0"/>
          </p:cNvCxnSpPr>
          <p:nvPr/>
        </p:nvCxnSpPr>
        <p:spPr>
          <a:xfrm flipH="1" flipV="1">
            <a:off x="1907704" y="1412776"/>
            <a:ext cx="10801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4" idx="1"/>
          </p:cNvCxnSpPr>
          <p:nvPr/>
        </p:nvCxnSpPr>
        <p:spPr>
          <a:xfrm flipH="1" flipV="1">
            <a:off x="1475656" y="1700808"/>
            <a:ext cx="209097" cy="209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4" idx="2"/>
          </p:cNvCxnSpPr>
          <p:nvPr/>
        </p:nvCxnSpPr>
        <p:spPr>
          <a:xfrm flipH="1">
            <a:off x="1331640" y="2240868"/>
            <a:ext cx="216024" cy="252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6" idx="0"/>
            <a:endCxn id="8" idx="5"/>
          </p:cNvCxnSpPr>
          <p:nvPr/>
        </p:nvCxnSpPr>
        <p:spPr>
          <a:xfrm flipH="1" flipV="1">
            <a:off x="4013408" y="2448905"/>
            <a:ext cx="882628" cy="188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8" idx="7"/>
          </p:cNvCxnSpPr>
          <p:nvPr/>
        </p:nvCxnSpPr>
        <p:spPr>
          <a:xfrm flipV="1">
            <a:off x="4013408" y="1700808"/>
            <a:ext cx="198552" cy="188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8" idx="6"/>
          </p:cNvCxnSpPr>
          <p:nvPr/>
        </p:nvCxnSpPr>
        <p:spPr>
          <a:xfrm flipV="1">
            <a:off x="4139952" y="2060848"/>
            <a:ext cx="216024" cy="108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6" idx="7"/>
            <a:endCxn id="9" idx="3"/>
          </p:cNvCxnSpPr>
          <p:nvPr/>
        </p:nvCxnSpPr>
        <p:spPr>
          <a:xfrm flipV="1">
            <a:off x="5379751" y="2283799"/>
            <a:ext cx="1212092" cy="5640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endCxn id="125" idx="2"/>
          </p:cNvCxnSpPr>
          <p:nvPr/>
        </p:nvCxnSpPr>
        <p:spPr>
          <a:xfrm>
            <a:off x="7452320" y="2060848"/>
            <a:ext cx="0" cy="180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9" idx="7"/>
          </p:cNvCxnSpPr>
          <p:nvPr/>
        </p:nvCxnSpPr>
        <p:spPr>
          <a:xfrm flipV="1">
            <a:off x="7304685" y="1412776"/>
            <a:ext cx="291651" cy="209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>
            <a:stCxn id="10" idx="5"/>
          </p:cNvCxnSpPr>
          <p:nvPr/>
        </p:nvCxnSpPr>
        <p:spPr>
          <a:xfrm>
            <a:off x="7253768" y="3550116"/>
            <a:ext cx="414576" cy="3109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>
            <a:stCxn id="11" idx="6"/>
          </p:cNvCxnSpPr>
          <p:nvPr/>
        </p:nvCxnSpPr>
        <p:spPr>
          <a:xfrm flipV="1">
            <a:off x="8100392" y="5517232"/>
            <a:ext cx="504056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>
            <a:stCxn id="7" idx="1"/>
          </p:cNvCxnSpPr>
          <p:nvPr/>
        </p:nvCxnSpPr>
        <p:spPr>
          <a:xfrm flipH="1" flipV="1">
            <a:off x="1115616" y="4293096"/>
            <a:ext cx="158180" cy="1476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>
            <a:stCxn id="7" idx="3"/>
          </p:cNvCxnSpPr>
          <p:nvPr/>
        </p:nvCxnSpPr>
        <p:spPr>
          <a:xfrm flipH="1">
            <a:off x="1115616" y="5153574"/>
            <a:ext cx="158180" cy="2196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>
            <a:stCxn id="7" idx="2"/>
          </p:cNvCxnSpPr>
          <p:nvPr/>
        </p:nvCxnSpPr>
        <p:spPr>
          <a:xfrm flipH="1">
            <a:off x="971600" y="4797152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>
            <a:stCxn id="6" idx="6"/>
            <a:endCxn id="10" idx="2"/>
          </p:cNvCxnSpPr>
          <p:nvPr/>
        </p:nvCxnSpPr>
        <p:spPr>
          <a:xfrm flipV="1">
            <a:off x="5580112" y="3320988"/>
            <a:ext cx="936104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>
            <a:stCxn id="6" idx="5"/>
            <a:endCxn id="11" idx="1"/>
          </p:cNvCxnSpPr>
          <p:nvPr/>
        </p:nvCxnSpPr>
        <p:spPr>
          <a:xfrm>
            <a:off x="5379751" y="3866166"/>
            <a:ext cx="1737238" cy="1417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>
            <a:stCxn id="6" idx="4"/>
            <a:endCxn id="12" idx="0"/>
          </p:cNvCxnSpPr>
          <p:nvPr/>
        </p:nvCxnSpPr>
        <p:spPr>
          <a:xfrm>
            <a:off x="4896036" y="4077072"/>
            <a:ext cx="396044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>
            <a:stCxn id="5" idx="3"/>
            <a:endCxn id="7" idx="7"/>
          </p:cNvCxnSpPr>
          <p:nvPr/>
        </p:nvCxnSpPr>
        <p:spPr>
          <a:xfrm flipH="1">
            <a:off x="2037556" y="3855620"/>
            <a:ext cx="585111" cy="585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>
            <a:stCxn id="5" idx="4"/>
          </p:cNvCxnSpPr>
          <p:nvPr/>
        </p:nvCxnSpPr>
        <p:spPr>
          <a:xfrm>
            <a:off x="3131840" y="4077072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3275856" y="4077072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Овал 114"/>
          <p:cNvSpPr/>
          <p:nvPr/>
        </p:nvSpPr>
        <p:spPr>
          <a:xfrm>
            <a:off x="1763688" y="908720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269</a:t>
            </a:r>
            <a:endParaRPr lang="ru-RU" sz="1100" dirty="0"/>
          </a:p>
        </p:txBody>
      </p:sp>
      <p:sp>
        <p:nvSpPr>
          <p:cNvPr id="116" name="Овал 115"/>
          <p:cNvSpPr/>
          <p:nvPr/>
        </p:nvSpPr>
        <p:spPr>
          <a:xfrm>
            <a:off x="1043608" y="148478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32,7</a:t>
            </a:r>
            <a:endParaRPr lang="ru-RU" sz="1100" dirty="0"/>
          </a:p>
        </p:txBody>
      </p:sp>
      <p:sp>
        <p:nvSpPr>
          <p:cNvPr id="117" name="Овал 116"/>
          <p:cNvSpPr/>
          <p:nvPr/>
        </p:nvSpPr>
        <p:spPr>
          <a:xfrm>
            <a:off x="827584" y="2492896"/>
            <a:ext cx="79208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635,3</a:t>
            </a:r>
            <a:endParaRPr lang="ru-RU" sz="1100" dirty="0"/>
          </a:p>
        </p:txBody>
      </p:sp>
      <p:sp>
        <p:nvSpPr>
          <p:cNvPr id="121" name="Овал 120"/>
          <p:cNvSpPr/>
          <p:nvPr/>
        </p:nvSpPr>
        <p:spPr>
          <a:xfrm>
            <a:off x="3929574" y="1061139"/>
            <a:ext cx="673821" cy="6438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2877,3</a:t>
            </a:r>
            <a:endParaRPr lang="ru-RU" sz="1100" dirty="0"/>
          </a:p>
        </p:txBody>
      </p:sp>
      <p:sp>
        <p:nvSpPr>
          <p:cNvPr id="122" name="Овал 121"/>
          <p:cNvSpPr/>
          <p:nvPr/>
        </p:nvSpPr>
        <p:spPr>
          <a:xfrm>
            <a:off x="4355976" y="1844824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55,5</a:t>
            </a:r>
            <a:endParaRPr lang="ru-RU" sz="1100" dirty="0"/>
          </a:p>
        </p:txBody>
      </p:sp>
      <p:sp>
        <p:nvSpPr>
          <p:cNvPr id="124" name="Овал 123"/>
          <p:cNvSpPr/>
          <p:nvPr/>
        </p:nvSpPr>
        <p:spPr>
          <a:xfrm>
            <a:off x="7236296" y="908720"/>
            <a:ext cx="72008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577,1</a:t>
            </a:r>
            <a:endParaRPr lang="ru-RU" sz="1100" dirty="0"/>
          </a:p>
        </p:txBody>
      </p:sp>
      <p:sp>
        <p:nvSpPr>
          <p:cNvPr id="125" name="Овал 124"/>
          <p:cNvSpPr/>
          <p:nvPr/>
        </p:nvSpPr>
        <p:spPr>
          <a:xfrm>
            <a:off x="7452320" y="1988840"/>
            <a:ext cx="64807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152</a:t>
            </a:r>
            <a:endParaRPr lang="ru-RU" sz="1100" dirty="0"/>
          </a:p>
        </p:txBody>
      </p:sp>
      <p:sp>
        <p:nvSpPr>
          <p:cNvPr id="130" name="Овал 129"/>
          <p:cNvSpPr/>
          <p:nvPr/>
        </p:nvSpPr>
        <p:spPr>
          <a:xfrm>
            <a:off x="7668344" y="3645024"/>
            <a:ext cx="86409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115,1</a:t>
            </a:r>
            <a:endParaRPr lang="ru-RU" sz="1100" dirty="0"/>
          </a:p>
        </p:txBody>
      </p:sp>
      <p:sp>
        <p:nvSpPr>
          <p:cNvPr id="133" name="Овал 132"/>
          <p:cNvSpPr/>
          <p:nvPr/>
        </p:nvSpPr>
        <p:spPr>
          <a:xfrm>
            <a:off x="8388424" y="5229200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/>
              <a:t>889</a:t>
            </a:r>
            <a:endParaRPr lang="ru-RU" sz="900" dirty="0"/>
          </a:p>
        </p:txBody>
      </p:sp>
      <p:sp>
        <p:nvSpPr>
          <p:cNvPr id="139" name="Овал 138"/>
          <p:cNvSpPr/>
          <p:nvPr/>
        </p:nvSpPr>
        <p:spPr>
          <a:xfrm>
            <a:off x="683568" y="3933056"/>
            <a:ext cx="86409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5494,5</a:t>
            </a:r>
            <a:endParaRPr lang="ru-RU" sz="1100" dirty="0"/>
          </a:p>
        </p:txBody>
      </p:sp>
      <p:sp>
        <p:nvSpPr>
          <p:cNvPr id="140" name="Овал 139"/>
          <p:cNvSpPr/>
          <p:nvPr/>
        </p:nvSpPr>
        <p:spPr>
          <a:xfrm>
            <a:off x="323528" y="4581128"/>
            <a:ext cx="72008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51,8</a:t>
            </a:r>
            <a:endParaRPr lang="ru-RU" sz="1100" dirty="0"/>
          </a:p>
        </p:txBody>
      </p:sp>
      <p:sp>
        <p:nvSpPr>
          <p:cNvPr id="141" name="Овал 140"/>
          <p:cNvSpPr/>
          <p:nvPr/>
        </p:nvSpPr>
        <p:spPr>
          <a:xfrm>
            <a:off x="683568" y="5229200"/>
            <a:ext cx="72008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93,6</a:t>
            </a:r>
            <a:endParaRPr lang="ru-RU" sz="1100" dirty="0"/>
          </a:p>
        </p:txBody>
      </p:sp>
      <p:sp>
        <p:nvSpPr>
          <p:cNvPr id="143" name="TextBox 142"/>
          <p:cNvSpPr txBox="1"/>
          <p:nvPr/>
        </p:nvSpPr>
        <p:spPr>
          <a:xfrm>
            <a:off x="2987824" y="764704"/>
            <a:ext cx="16337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Социальная сфера</a:t>
            </a:r>
            <a:endParaRPr lang="ru-RU" sz="1400" b="1" dirty="0"/>
          </a:p>
        </p:txBody>
      </p:sp>
      <p:sp>
        <p:nvSpPr>
          <p:cNvPr id="144" name="TextBox 143"/>
          <p:cNvSpPr txBox="1"/>
          <p:nvPr/>
        </p:nvSpPr>
        <p:spPr>
          <a:xfrm>
            <a:off x="5508104" y="692696"/>
            <a:ext cx="22231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Национальная экономика</a:t>
            </a:r>
            <a:endParaRPr lang="ru-RU" sz="1400" b="1" dirty="0"/>
          </a:p>
        </p:txBody>
      </p:sp>
      <p:sp>
        <p:nvSpPr>
          <p:cNvPr id="145" name="TextBox 144"/>
          <p:cNvSpPr txBox="1"/>
          <p:nvPr/>
        </p:nvSpPr>
        <p:spPr>
          <a:xfrm>
            <a:off x="2123728" y="1196752"/>
            <a:ext cx="635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НДФЛ</a:t>
            </a:r>
            <a:endParaRPr lang="ru-RU" sz="1400" dirty="0"/>
          </a:p>
        </p:txBody>
      </p:sp>
      <p:sp>
        <p:nvSpPr>
          <p:cNvPr id="146" name="TextBox 145"/>
          <p:cNvSpPr txBox="1"/>
          <p:nvPr/>
        </p:nvSpPr>
        <p:spPr>
          <a:xfrm>
            <a:off x="251520" y="1124745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Налог на имущество</a:t>
            </a:r>
            <a:endParaRPr lang="ru-RU" sz="1400" dirty="0"/>
          </a:p>
        </p:txBody>
      </p:sp>
      <p:sp>
        <p:nvSpPr>
          <p:cNvPr id="147" name="TextBox 146"/>
          <p:cNvSpPr txBox="1"/>
          <p:nvPr/>
        </p:nvSpPr>
        <p:spPr>
          <a:xfrm>
            <a:off x="179512" y="1916832"/>
            <a:ext cx="1152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Прочие </a:t>
            </a:r>
            <a:r>
              <a:rPr lang="ru-RU" sz="1400" b="1" dirty="0" smtClean="0"/>
              <a:t>налоговые доходы</a:t>
            </a:r>
            <a:endParaRPr lang="ru-RU" sz="1400" b="1" dirty="0"/>
          </a:p>
        </p:txBody>
      </p:sp>
      <p:sp>
        <p:nvSpPr>
          <p:cNvPr id="150" name="TextBox 149"/>
          <p:cNvSpPr txBox="1"/>
          <p:nvPr/>
        </p:nvSpPr>
        <p:spPr>
          <a:xfrm>
            <a:off x="0" y="3501008"/>
            <a:ext cx="2195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Безвозмездные поступления</a:t>
            </a:r>
            <a:endParaRPr lang="ru-RU" sz="1400" b="1" dirty="0"/>
          </a:p>
        </p:txBody>
      </p:sp>
      <p:sp>
        <p:nvSpPr>
          <p:cNvPr id="151" name="TextBox 150"/>
          <p:cNvSpPr txBox="1"/>
          <p:nvPr/>
        </p:nvSpPr>
        <p:spPr>
          <a:xfrm>
            <a:off x="0" y="3933056"/>
            <a:ext cx="840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Дотации</a:t>
            </a:r>
            <a:endParaRPr lang="ru-RU" sz="1400" dirty="0"/>
          </a:p>
        </p:txBody>
      </p:sp>
      <p:sp>
        <p:nvSpPr>
          <p:cNvPr id="152" name="TextBox 151"/>
          <p:cNvSpPr txBox="1"/>
          <p:nvPr/>
        </p:nvSpPr>
        <p:spPr>
          <a:xfrm>
            <a:off x="0" y="4365104"/>
            <a:ext cx="928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Субсидии</a:t>
            </a:r>
            <a:endParaRPr lang="ru-RU" sz="1400" dirty="0"/>
          </a:p>
        </p:txBody>
      </p:sp>
      <p:sp>
        <p:nvSpPr>
          <p:cNvPr id="153" name="TextBox 152"/>
          <p:cNvSpPr txBox="1"/>
          <p:nvPr/>
        </p:nvSpPr>
        <p:spPr>
          <a:xfrm>
            <a:off x="0" y="5229200"/>
            <a:ext cx="1115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Субвенции</a:t>
            </a:r>
            <a:endParaRPr lang="ru-RU" sz="1400" dirty="0"/>
          </a:p>
        </p:txBody>
      </p:sp>
      <p:sp>
        <p:nvSpPr>
          <p:cNvPr id="154" name="TextBox 153"/>
          <p:cNvSpPr txBox="1"/>
          <p:nvPr/>
        </p:nvSpPr>
        <p:spPr>
          <a:xfrm>
            <a:off x="611560" y="5661248"/>
            <a:ext cx="13681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Иные безвозмездные поступления</a:t>
            </a:r>
            <a:endParaRPr lang="ru-RU" sz="1400" dirty="0"/>
          </a:p>
        </p:txBody>
      </p:sp>
      <p:sp>
        <p:nvSpPr>
          <p:cNvPr id="158" name="TextBox 157"/>
          <p:cNvSpPr txBox="1"/>
          <p:nvPr/>
        </p:nvSpPr>
        <p:spPr>
          <a:xfrm>
            <a:off x="4499992" y="126876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Культура и кинематография</a:t>
            </a:r>
            <a:endParaRPr lang="ru-RU" sz="1400" dirty="0"/>
          </a:p>
        </p:txBody>
      </p:sp>
      <p:sp>
        <p:nvSpPr>
          <p:cNvPr id="159" name="TextBox 158"/>
          <p:cNvSpPr txBox="1"/>
          <p:nvPr/>
        </p:nvSpPr>
        <p:spPr>
          <a:xfrm>
            <a:off x="4499992" y="2204864"/>
            <a:ext cx="21777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Социальная политика</a:t>
            </a:r>
            <a:endParaRPr lang="ru-RU" sz="1400" dirty="0"/>
          </a:p>
        </p:txBody>
      </p:sp>
      <p:sp>
        <p:nvSpPr>
          <p:cNvPr id="162" name="TextBox 161"/>
          <p:cNvSpPr txBox="1"/>
          <p:nvPr/>
        </p:nvSpPr>
        <p:spPr>
          <a:xfrm>
            <a:off x="8028384" y="620688"/>
            <a:ext cx="1115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дорожные фонды</a:t>
            </a:r>
            <a:endParaRPr lang="ru-RU" sz="1400" dirty="0"/>
          </a:p>
        </p:txBody>
      </p:sp>
      <p:sp>
        <p:nvSpPr>
          <p:cNvPr id="163" name="TextBox 162"/>
          <p:cNvSpPr txBox="1"/>
          <p:nvPr/>
        </p:nvSpPr>
        <p:spPr>
          <a:xfrm>
            <a:off x="8100392" y="1196752"/>
            <a:ext cx="10436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Др. вопросы в области нац.экономики</a:t>
            </a:r>
            <a:endParaRPr lang="ru-RU" sz="1400" dirty="0"/>
          </a:p>
        </p:txBody>
      </p:sp>
      <p:sp>
        <p:nvSpPr>
          <p:cNvPr id="166" name="TextBox 165"/>
          <p:cNvSpPr txBox="1"/>
          <p:nvPr/>
        </p:nvSpPr>
        <p:spPr>
          <a:xfrm>
            <a:off x="7236296" y="4365104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Прочие расходы бюджета</a:t>
            </a:r>
            <a:endParaRPr lang="ru-RU" sz="1400" b="1" dirty="0"/>
          </a:p>
        </p:txBody>
      </p:sp>
      <p:sp>
        <p:nvSpPr>
          <p:cNvPr id="167" name="TextBox 166"/>
          <p:cNvSpPr txBox="1"/>
          <p:nvPr/>
        </p:nvSpPr>
        <p:spPr>
          <a:xfrm>
            <a:off x="5796136" y="6237312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Жилищно-коммунальное хозяйство</a:t>
            </a:r>
            <a:endParaRPr lang="ru-RU" b="1" dirty="0"/>
          </a:p>
        </p:txBody>
      </p:sp>
      <p:sp>
        <p:nvSpPr>
          <p:cNvPr id="168" name="TextBox 167"/>
          <p:cNvSpPr txBox="1"/>
          <p:nvPr/>
        </p:nvSpPr>
        <p:spPr>
          <a:xfrm>
            <a:off x="4283968" y="4653136"/>
            <a:ext cx="3231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Национальная безопасность и правоохранительная деятельность</a:t>
            </a:r>
            <a:endParaRPr lang="ru-RU" sz="1400" b="1" dirty="0"/>
          </a:p>
        </p:txBody>
      </p:sp>
      <p:sp>
        <p:nvSpPr>
          <p:cNvPr id="172" name="TextBox 171"/>
          <p:cNvSpPr txBox="1"/>
          <p:nvPr/>
        </p:nvSpPr>
        <p:spPr>
          <a:xfrm>
            <a:off x="8244408" y="4869160"/>
            <a:ext cx="899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Благоустройство</a:t>
            </a:r>
            <a:endParaRPr lang="ru-RU" sz="1400" dirty="0"/>
          </a:p>
        </p:txBody>
      </p:sp>
      <p:sp>
        <p:nvSpPr>
          <p:cNvPr id="175" name="TextBox 174"/>
          <p:cNvSpPr txBox="1"/>
          <p:nvPr/>
        </p:nvSpPr>
        <p:spPr>
          <a:xfrm>
            <a:off x="8028384" y="3212976"/>
            <a:ext cx="11156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Общегосударственные вопросы</a:t>
            </a:r>
            <a:endParaRPr lang="ru-RU" sz="1400" dirty="0"/>
          </a:p>
        </p:txBody>
      </p:sp>
      <p:sp>
        <p:nvSpPr>
          <p:cNvPr id="221" name="TextBox 220"/>
          <p:cNvSpPr txBox="1"/>
          <p:nvPr/>
        </p:nvSpPr>
        <p:spPr>
          <a:xfrm>
            <a:off x="2195736" y="414908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Бюджетные кредиты</a:t>
            </a:r>
            <a:endParaRPr lang="ru-RU" sz="1400" dirty="0"/>
          </a:p>
        </p:txBody>
      </p:sp>
      <p:sp>
        <p:nvSpPr>
          <p:cNvPr id="223" name="TextBox 222"/>
          <p:cNvSpPr txBox="1"/>
          <p:nvPr/>
        </p:nvSpPr>
        <p:spPr>
          <a:xfrm>
            <a:off x="3275856" y="414908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Бюджетные кредиты</a:t>
            </a:r>
            <a:endParaRPr lang="ru-RU" sz="1400" dirty="0"/>
          </a:p>
        </p:txBody>
      </p:sp>
      <p:cxnSp>
        <p:nvCxnSpPr>
          <p:cNvPr id="225" name="Прямая соединительная линия 224"/>
          <p:cNvCxnSpPr/>
          <p:nvPr/>
        </p:nvCxnSpPr>
        <p:spPr>
          <a:xfrm>
            <a:off x="2771800" y="4653136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Прямая соединительная линия 226"/>
          <p:cNvCxnSpPr/>
          <p:nvPr/>
        </p:nvCxnSpPr>
        <p:spPr>
          <a:xfrm>
            <a:off x="3275856" y="465313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>
            <a:off x="2267744" y="4581128"/>
            <a:ext cx="85375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Привлечение</a:t>
            </a:r>
          </a:p>
          <a:p>
            <a:r>
              <a:rPr lang="ru-RU" sz="1400" dirty="0" smtClean="0"/>
              <a:t>(+)</a:t>
            </a:r>
            <a:endParaRPr lang="ru-RU" sz="1400" dirty="0"/>
          </a:p>
        </p:txBody>
      </p:sp>
      <p:sp>
        <p:nvSpPr>
          <p:cNvPr id="265" name="TextBox 264"/>
          <p:cNvSpPr txBox="1"/>
          <p:nvPr/>
        </p:nvSpPr>
        <p:spPr>
          <a:xfrm>
            <a:off x="3203848" y="472514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Погашение </a:t>
            </a:r>
          </a:p>
          <a:p>
            <a:r>
              <a:rPr lang="ru-RU" sz="1400" dirty="0" smtClean="0"/>
              <a:t>(-)</a:t>
            </a:r>
            <a:endParaRPr lang="ru-RU" sz="1400" dirty="0"/>
          </a:p>
        </p:txBody>
      </p:sp>
      <p:sp>
        <p:nvSpPr>
          <p:cNvPr id="278" name="TextBox 277"/>
          <p:cNvSpPr txBox="1"/>
          <p:nvPr/>
        </p:nvSpPr>
        <p:spPr>
          <a:xfrm>
            <a:off x="2483768" y="5229200"/>
            <a:ext cx="1405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Остаток средств</a:t>
            </a:r>
            <a:endParaRPr lang="ru-RU" sz="1400" dirty="0"/>
          </a:p>
        </p:txBody>
      </p:sp>
      <p:cxnSp>
        <p:nvCxnSpPr>
          <p:cNvPr id="280" name="Прямая со стрелкой 279"/>
          <p:cNvCxnSpPr/>
          <p:nvPr/>
        </p:nvCxnSpPr>
        <p:spPr>
          <a:xfrm>
            <a:off x="1475656" y="836712"/>
            <a:ext cx="294959" cy="1073193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Прямая со стрелкой 283"/>
          <p:cNvCxnSpPr>
            <a:endCxn id="8" idx="1"/>
          </p:cNvCxnSpPr>
          <p:nvPr/>
        </p:nvCxnSpPr>
        <p:spPr>
          <a:xfrm>
            <a:off x="3347864" y="980728"/>
            <a:ext cx="54536" cy="908087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Прямая со стрелкой 285"/>
          <p:cNvCxnSpPr/>
          <p:nvPr/>
        </p:nvCxnSpPr>
        <p:spPr>
          <a:xfrm>
            <a:off x="6516216" y="980728"/>
            <a:ext cx="216024" cy="576064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Прямая со стрелкой 287"/>
          <p:cNvCxnSpPr>
            <a:stCxn id="167" idx="0"/>
          </p:cNvCxnSpPr>
          <p:nvPr/>
        </p:nvCxnSpPr>
        <p:spPr>
          <a:xfrm flipV="1">
            <a:off x="7380312" y="6021288"/>
            <a:ext cx="72008" cy="216024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Прямая со стрелкой 289"/>
          <p:cNvCxnSpPr>
            <a:endCxn id="10" idx="4"/>
          </p:cNvCxnSpPr>
          <p:nvPr/>
        </p:nvCxnSpPr>
        <p:spPr>
          <a:xfrm flipH="1" flipV="1">
            <a:off x="6948264" y="3645024"/>
            <a:ext cx="864096" cy="864096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Прямая со стрелкой 291"/>
          <p:cNvCxnSpPr>
            <a:endCxn id="7" idx="0"/>
          </p:cNvCxnSpPr>
          <p:nvPr/>
        </p:nvCxnSpPr>
        <p:spPr>
          <a:xfrm>
            <a:off x="1547664" y="3933056"/>
            <a:ext cx="108012" cy="36004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Прямая со стрелкой 293"/>
          <p:cNvCxnSpPr/>
          <p:nvPr/>
        </p:nvCxnSpPr>
        <p:spPr>
          <a:xfrm>
            <a:off x="5004048" y="5085184"/>
            <a:ext cx="144016" cy="288032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Овал 175"/>
          <p:cNvSpPr/>
          <p:nvPr/>
        </p:nvSpPr>
        <p:spPr>
          <a:xfrm>
            <a:off x="1475656" y="5301208"/>
            <a:ext cx="720080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200</a:t>
            </a:r>
            <a:endParaRPr lang="ru-RU" sz="1100" dirty="0"/>
          </a:p>
        </p:txBody>
      </p:sp>
      <p:cxnSp>
        <p:nvCxnSpPr>
          <p:cNvPr id="181" name="Прямая соединительная линия 180"/>
          <p:cNvCxnSpPr/>
          <p:nvPr/>
        </p:nvCxnSpPr>
        <p:spPr>
          <a:xfrm>
            <a:off x="1907705" y="5229200"/>
            <a:ext cx="72007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Овал 298"/>
          <p:cNvSpPr/>
          <p:nvPr/>
        </p:nvSpPr>
        <p:spPr>
          <a:xfrm>
            <a:off x="7236296" y="2780928"/>
            <a:ext cx="64807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93,6</a:t>
            </a:r>
            <a:endParaRPr lang="ru-RU" sz="1100" dirty="0"/>
          </a:p>
        </p:txBody>
      </p:sp>
      <p:cxnSp>
        <p:nvCxnSpPr>
          <p:cNvPr id="301" name="Прямая соединительная линия 300"/>
          <p:cNvCxnSpPr>
            <a:endCxn id="299" idx="2"/>
          </p:cNvCxnSpPr>
          <p:nvPr/>
        </p:nvCxnSpPr>
        <p:spPr>
          <a:xfrm flipV="1">
            <a:off x="7236296" y="3032956"/>
            <a:ext cx="0" cy="108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Прямая соединительная линия 306"/>
          <p:cNvCxnSpPr/>
          <p:nvPr/>
        </p:nvCxnSpPr>
        <p:spPr>
          <a:xfrm flipV="1">
            <a:off x="7264313" y="3212978"/>
            <a:ext cx="476039" cy="22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" name="TextBox 309"/>
          <p:cNvSpPr txBox="1"/>
          <p:nvPr/>
        </p:nvSpPr>
        <p:spPr>
          <a:xfrm>
            <a:off x="7956376" y="2492896"/>
            <a:ext cx="11876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Национальная оборона (ВУС)</a:t>
            </a:r>
            <a:endParaRPr lang="ru-RU" sz="1400" dirty="0"/>
          </a:p>
        </p:txBody>
      </p:sp>
      <p:sp>
        <p:nvSpPr>
          <p:cNvPr id="311" name="Овал 310"/>
          <p:cNvSpPr/>
          <p:nvPr/>
        </p:nvSpPr>
        <p:spPr>
          <a:xfrm>
            <a:off x="6084168" y="3717032"/>
            <a:ext cx="648072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0,1</a:t>
            </a:r>
            <a:endParaRPr lang="ru-RU" sz="1100" dirty="0"/>
          </a:p>
        </p:txBody>
      </p:sp>
      <p:cxnSp>
        <p:nvCxnSpPr>
          <p:cNvPr id="313" name="Прямая соединительная линия 312"/>
          <p:cNvCxnSpPr>
            <a:stCxn id="10" idx="3"/>
            <a:endCxn id="311" idx="0"/>
          </p:cNvCxnSpPr>
          <p:nvPr/>
        </p:nvCxnSpPr>
        <p:spPr>
          <a:xfrm flipH="1">
            <a:off x="6408204" y="3550116"/>
            <a:ext cx="234556" cy="1669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4" name="TextBox 323"/>
          <p:cNvSpPr txBox="1"/>
          <p:nvPr/>
        </p:nvSpPr>
        <p:spPr>
          <a:xfrm rot="10800000" flipV="1">
            <a:off x="5364088" y="4212015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Обслуживание </a:t>
            </a:r>
            <a:r>
              <a:rPr lang="ru-RU" sz="1400" dirty="0" err="1" smtClean="0"/>
              <a:t>государст</a:t>
            </a:r>
            <a:r>
              <a:rPr lang="ru-RU" sz="1400" dirty="0" smtClean="0"/>
              <a:t>. и </a:t>
            </a:r>
            <a:r>
              <a:rPr lang="ru-RU" sz="1400" dirty="0" err="1" smtClean="0"/>
              <a:t>мун</a:t>
            </a:r>
            <a:r>
              <a:rPr lang="ru-RU" sz="1400" dirty="0" smtClean="0"/>
              <a:t>. долга</a:t>
            </a:r>
            <a:endParaRPr lang="ru-RU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Исполнение бюджета Администрации Анчулского сельсовета по доходам за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568" y="1340764"/>
          <a:ext cx="7704856" cy="4412722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014949"/>
                <a:gridCol w="2250036"/>
                <a:gridCol w="2439871"/>
              </a:tblGrid>
              <a:tr h="54595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доходов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538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6978,4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6776,9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538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538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308,8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307,5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538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270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269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538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26,6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26,6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538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физических лиц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6,1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538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538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Госпошлина за совершение нотариальных действий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538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Прочие доходы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6669,6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6469,4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Расходы бюджета Администрации Анчулского сельсовета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0" y="980729"/>
          <a:ext cx="9144000" cy="5318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326"/>
                <a:gridCol w="3500674"/>
                <a:gridCol w="2286000"/>
                <a:gridCol w="2286000"/>
              </a:tblGrid>
              <a:tr h="360816">
                <a:tc rowSpan="2"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Наименование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2016 </a:t>
                      </a:r>
                      <a:r>
                        <a:rPr lang="ru-RU" sz="1600" dirty="0" smtClean="0"/>
                        <a:t>год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91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Фактически исполнено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361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2095,5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2091,8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361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  (ВУС)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93,6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93,6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762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54,7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361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782,0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729,1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361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907,2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907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361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кинематография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3077,9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2877,3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361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55,5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55,5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762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Обслуживание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государственного и муниципального долга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762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3617">
                <a:tc gridSpan="2"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 РАСХОДОВ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7066,5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6754,4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Муниципальные программы Администрации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Анчулского сельсовета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29411"/>
          </a:xfrm>
          <a:ln w="38100" cmpd="thickThin"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i="1" dirty="0" smtClean="0"/>
              <a:t>Муниципальная программа</a:t>
            </a:r>
          </a:p>
          <a:p>
            <a:pPr algn="ctr">
              <a:buNone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Документ стратегического планирования, содержащий комплекс планируемых мероприятий, взаимосвязанных по задачам, срокам осуществления, исполнителям и ресурсам и обеспечивающих наиболее эффективное достижение целей и решение задач социально-экономического развития муниципального образования</a:t>
            </a:r>
            <a:endParaRPr lang="ru-RU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>
            <a:stCxn id="3" idx="1"/>
            <a:endCxn id="3" idx="3"/>
          </p:cNvCxnSpPr>
          <p:nvPr/>
        </p:nvCxnSpPr>
        <p:spPr>
          <a:xfrm>
            <a:off x="467544" y="3661458"/>
            <a:ext cx="82296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83568" y="3861048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Внедрение в бюджетный процесс программно-целевого метода позволяет повысить ответственность и заинтересованность ответственных исполнителей  муниципальных программ за достижение наилучших результатов в рамках ограниченных финансовых ресурсов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5445224"/>
            <a:ext cx="820891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2014 года бюджет Анчулского сельсовета формируется в программном формате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1094</TotalTime>
  <Words>640</Words>
  <Application>Microsoft Office PowerPoint</Application>
  <PresentationFormat>Экран (4:3)</PresentationFormat>
  <Paragraphs>225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Брошюра «Отчет Администрации Анчулского сельсовета по исполнению бюджета за 2016 год» </vt:lpstr>
      <vt:lpstr>БЮДЖЕТ Это план доходов и расходов на определенный период</vt:lpstr>
      <vt:lpstr>ДОХОДЫ Безвозмездные и безвозвратные поступления денежных средств в бюджет</vt:lpstr>
      <vt:lpstr>Слайд 4</vt:lpstr>
      <vt:lpstr>Бюджетный процесс</vt:lpstr>
      <vt:lpstr>Исполнение бюджета Анчулского сельсовета</vt:lpstr>
      <vt:lpstr>Исполнение бюджета Администрации Анчулского сельсовета по доходам за 2016 год</vt:lpstr>
      <vt:lpstr>Расходы бюджета Администрации Анчулского сельсовета</vt:lpstr>
      <vt:lpstr>Муниципальные программы Администрации  Анчулского сельсовета</vt:lpstr>
      <vt:lpstr>Муниципальные программы</vt:lpstr>
      <vt:lpstr>Направления повышения эффективности бюджетного процесса Администрации Анчулского сельсовета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Брошюра «Отчет Администрации Анчулского сельсовета по исполнению бюджета за 2015 год» </dc:title>
  <dc:creator>анчул</dc:creator>
  <cp:lastModifiedBy>анчул</cp:lastModifiedBy>
  <cp:revision>113</cp:revision>
  <dcterms:created xsi:type="dcterms:W3CDTF">2016-06-17T02:26:03Z</dcterms:created>
  <dcterms:modified xsi:type="dcterms:W3CDTF">2017-06-19T04:47:04Z</dcterms:modified>
</cp:coreProperties>
</file>